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4.jpg" ContentType="image/jpeg"/>
  <Override PartName="/ppt/media/image16.jpg" ContentType="image/jpeg"/>
  <Override PartName="/ppt/notesSlides/notesSlide2.xml" ContentType="application/vnd.openxmlformats-officedocument.presentationml.notesSlide+xml"/>
  <Override PartName="/ppt/media/image17.jpg" ContentType="image/jpeg"/>
  <Override PartName="/ppt/media/image18.jpg" ContentType="image/jpeg"/>
  <Override PartName="/ppt/media/image19.jpg" ContentType="image/jpeg"/>
  <Override PartName="/ppt/notesSlides/notesSlide3.xml" ContentType="application/vnd.openxmlformats-officedocument.presentationml.notesSlide+xml"/>
  <Override PartName="/ppt/media/image22.jpg" ContentType="image/jpeg"/>
  <Override PartName="/ppt/media/image23.jpg" ContentType="image/jpeg"/>
  <Override PartName="/ppt/media/image24.jpg" ContentType="image/jpeg"/>
  <Override PartName="/ppt/media/image25.jpg" ContentType="image/jpeg"/>
  <Override PartName="/ppt/media/image26.jpg" ContentType="image/jpeg"/>
  <Override PartName="/ppt/media/image27.jpg" ContentType="image/jpeg"/>
  <Override PartName="/ppt/media/image30.jpg" ContentType="image/jpeg"/>
  <Override PartName="/ppt/media/image32.jpg" ContentType="image/jpeg"/>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427" r:id="rId2"/>
    <p:sldId id="455" r:id="rId3"/>
    <p:sldId id="429" r:id="rId4"/>
    <p:sldId id="430" r:id="rId5"/>
    <p:sldId id="453" r:id="rId6"/>
    <p:sldId id="454" r:id="rId7"/>
    <p:sldId id="452" r:id="rId8"/>
    <p:sldId id="435" r:id="rId9"/>
    <p:sldId id="436" r:id="rId10"/>
    <p:sldId id="438" r:id="rId11"/>
    <p:sldId id="439" r:id="rId12"/>
    <p:sldId id="440" r:id="rId13"/>
    <p:sldId id="441" r:id="rId14"/>
    <p:sldId id="442" r:id="rId15"/>
    <p:sldId id="443" r:id="rId16"/>
    <p:sldId id="446" r:id="rId17"/>
    <p:sldId id="447" r:id="rId18"/>
    <p:sldId id="456" r:id="rId19"/>
    <p:sldId id="457" r:id="rId20"/>
    <p:sldId id="458" r:id="rId21"/>
    <p:sldId id="459" r:id="rId22"/>
    <p:sldId id="448" r:id="rId23"/>
    <p:sldId id="450" r:id="rId24"/>
    <p:sldId id="449" r:id="rId25"/>
    <p:sldId id="451" r:id="rId26"/>
    <p:sldId id="4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p:scale>
          <a:sx n="66" d="100"/>
          <a:sy n="66" d="100"/>
        </p:scale>
        <p:origin x="-858"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hyperlink" Target="https://surucselehaddineyyubimtal.meb.k12.tr/tema/index.php"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surucselehaddineyyubimtal.meb.k12.tr/tema/index.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solidFill>
                <a:schemeClr val="bg1"/>
              </a:solidFill>
              <a:latin typeface="Cambria"/>
              <a:cs typeface="Cambria"/>
            </a:rPr>
            <a:t>Selahaddin Eyyubi</a:t>
          </a:r>
          <a:r>
            <a:rPr lang="en-US" b="1" dirty="0" err="1" smtClean="0">
              <a:solidFill>
                <a:schemeClr val="bg1"/>
              </a:solidFill>
            </a:rPr>
            <a:t>Mesleki</a:t>
          </a:r>
          <a:r>
            <a:rPr lang="en-US" b="1" dirty="0" smtClean="0">
              <a:solidFill>
                <a:schemeClr val="bg1"/>
              </a:solidFill>
            </a:rPr>
            <a:t> </a:t>
          </a:r>
          <a:r>
            <a:rPr lang="en-US" b="1" dirty="0" err="1">
              <a:solidFill>
                <a:schemeClr val="bg1"/>
              </a:solidFill>
            </a:rPr>
            <a:t>ve</a:t>
          </a:r>
          <a:r>
            <a:rPr lang="en-US" b="1" dirty="0">
              <a:solidFill>
                <a:schemeClr val="bg1"/>
              </a:solidFill>
            </a:rPr>
            <a:t> Teknik Anadolu </a:t>
          </a:r>
          <a:r>
            <a:rPr lang="en-US" b="1" dirty="0" err="1">
              <a:solidFill>
                <a:schemeClr val="bg1"/>
              </a:solidFill>
            </a:rPr>
            <a:t>Lisesi</a:t>
          </a:r>
          <a:endParaRPr lang="en-US" dirty="0">
            <a:solidFill>
              <a:schemeClr val="bg1"/>
            </a:solidFill>
          </a:endParaRPr>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tr-TR" b="1" dirty="0" smtClean="0">
              <a:hlinkClick xmlns:r="http://schemas.openxmlformats.org/officeDocument/2006/relationships" r:id="rId1"/>
            </a:rPr>
            <a:t>https://surucselehaddineyyubimtal.meb.k12.tr/tema/index.php</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0" i="0" dirty="0" smtClean="0"/>
            <a:t>206358@meb.k12.tr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D174E822-4C18-49AE-90AC-0F3D6CB41BB6}">
      <dgm:prSet/>
      <dgm:spPr/>
      <dgm:t>
        <a:bodyPr/>
        <a:lstStyle/>
        <a:p>
          <a:r>
            <a:rPr lang="tr-TR" b="1" dirty="0" smtClean="0"/>
            <a:t>0414</a:t>
          </a:r>
          <a:r>
            <a:rPr lang="en-US" b="1" dirty="0" smtClean="0"/>
            <a:t> -	</a:t>
          </a:r>
          <a:r>
            <a:rPr lang="tr-TR" b="0" i="0" dirty="0" smtClean="0"/>
            <a:t>611 92 67</a:t>
          </a:r>
          <a:endParaRPr lang="en-US" dirty="0"/>
        </a:p>
      </dgm:t>
    </dgm:pt>
    <dgm:pt modelId="{D1EABE07-38D1-4DF0-8783-8C9AB9138AC1}" type="parTrans" cxnId="{C8F8361B-F6F5-4CB6-8BFB-F7712258F1C1}">
      <dgm:prSet/>
      <dgm:spPr/>
    </dgm:pt>
    <dgm:pt modelId="{C91B79FF-1D89-4FE8-ACBA-47D80011E15E}" type="sibTrans" cxnId="{C8F8361B-F6F5-4CB6-8BFB-F7712258F1C1}">
      <dgm:prSet/>
      <dgm:spPr/>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C8F8361B-F6F5-4CB6-8BFB-F7712258F1C1}" srcId="{3678681D-C5C8-4815-BE2A-6FD91EB59076}" destId="{D174E822-4C18-49AE-90AC-0F3D6CB41BB6}" srcOrd="2" destOrd="0" parTransId="{D1EABE07-38D1-4DF0-8783-8C9AB9138AC1}" sibTransId="{C91B79FF-1D89-4FE8-ACBA-47D80011E15E}"/>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8F67C81D-4D8F-418D-BE59-684404FE574A}" type="presOf" srcId="{4C1B1573-9587-4241-9366-D7B3FA04F1FD}" destId="{E4B50FCE-E66E-4BBD-9A6D-139F0470D45E}" srcOrd="0" destOrd="1" presId="urn:microsoft.com/office/officeart/2005/8/layout/list1"/>
    <dgm:cxn modelId="{B83B1A61-D0B2-4CD9-883A-978F77E0147C}" type="presOf" srcId="{D174E822-4C18-49AE-90AC-0F3D6CB41BB6}" destId="{E4B50FCE-E66E-4BBD-9A6D-139F0470D45E}" srcOrd="0" destOrd="2" presId="urn:microsoft.com/office/officeart/2005/8/layout/list1"/>
    <dgm:cxn modelId="{D9B3BF47-6CBC-4AE5-81F0-7A497303DDD9}" type="presOf" srcId="{B1957D3F-CE8D-488C-945C-B515FEE3F19B}" destId="{FD82C84E-127C-48BE-A500-73818725261C}"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1314777"/>
          <a:ext cx="5325141"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249936" rIns="514503" bIns="85344"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hlinkClick xmlns:r="http://schemas.openxmlformats.org/officeDocument/2006/relationships" r:id="rId1"/>
            </a:rPr>
            <a:t>https://surucselehaddineyyubimtal.meb.k12.tr/tema/index.php</a:t>
          </a:r>
          <a:endParaRPr lang="en-US" sz="1200" kern="1200" dirty="0"/>
        </a:p>
        <a:p>
          <a:pPr marL="114300" lvl="1" indent="-114300" algn="l" defTabSz="533400">
            <a:lnSpc>
              <a:spcPct val="90000"/>
            </a:lnSpc>
            <a:spcBef>
              <a:spcPct val="0"/>
            </a:spcBef>
            <a:spcAft>
              <a:spcPct val="15000"/>
            </a:spcAft>
            <a:buChar char="••"/>
          </a:pPr>
          <a:r>
            <a:rPr lang="tr-TR" sz="1200" b="0" i="0" kern="1200" dirty="0" smtClean="0"/>
            <a:t>206358@meb.k12.tr</a:t>
          </a:r>
          <a:endParaRPr lang="en-US" sz="1200" kern="1200" dirty="0"/>
        </a:p>
        <a:p>
          <a:pPr marL="114300" lvl="1" indent="-114300" algn="l" defTabSz="533400">
            <a:lnSpc>
              <a:spcPct val="90000"/>
            </a:lnSpc>
            <a:spcBef>
              <a:spcPct val="0"/>
            </a:spcBef>
            <a:spcAft>
              <a:spcPct val="15000"/>
            </a:spcAft>
            <a:buChar char="••"/>
          </a:pPr>
          <a:r>
            <a:rPr lang="tr-TR" sz="1200" b="1" kern="1200" dirty="0" smtClean="0"/>
            <a:t>0414</a:t>
          </a:r>
          <a:r>
            <a:rPr lang="en-US" sz="1200" b="1" kern="1200" dirty="0" smtClean="0"/>
            <a:t> -	</a:t>
          </a:r>
          <a:r>
            <a:rPr lang="tr-TR" sz="1200" b="0" i="0" kern="1200" dirty="0" smtClean="0"/>
            <a:t>611 92 67</a:t>
          </a:r>
          <a:endParaRPr lang="en-US" sz="1200" kern="1200" dirty="0"/>
        </a:p>
      </dsp:txBody>
      <dsp:txXfrm>
        <a:off x="0" y="1314777"/>
        <a:ext cx="5325141" cy="1134000"/>
      </dsp:txXfrm>
    </dsp:sp>
    <dsp:sp modelId="{CD6D768A-CFC7-4832-915E-F73C2B73B0F2}">
      <dsp:nvSpPr>
        <dsp:cNvPr id="0" name=""/>
        <dsp:cNvSpPr/>
      </dsp:nvSpPr>
      <dsp:spPr>
        <a:xfrm>
          <a:off x="331462" y="1093377"/>
          <a:ext cx="4640472" cy="4428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533400">
            <a:lnSpc>
              <a:spcPct val="90000"/>
            </a:lnSpc>
            <a:spcBef>
              <a:spcPct val="0"/>
            </a:spcBef>
            <a:spcAft>
              <a:spcPct val="35000"/>
            </a:spcAft>
          </a:pPr>
          <a:r>
            <a:rPr lang="tr-TR" sz="1200" b="1" kern="1200" dirty="0" smtClean="0">
              <a:solidFill>
                <a:schemeClr val="bg1"/>
              </a:solidFill>
              <a:latin typeface="Cambria"/>
              <a:cs typeface="Cambria"/>
            </a:rPr>
            <a:t>Selahaddin Eyyubi</a:t>
          </a:r>
          <a:r>
            <a:rPr lang="en-US" sz="1200" b="1" kern="1200" dirty="0" err="1" smtClean="0">
              <a:solidFill>
                <a:schemeClr val="bg1"/>
              </a:solidFill>
            </a:rPr>
            <a:t>Mesleki</a:t>
          </a:r>
          <a:r>
            <a:rPr lang="en-US" sz="1200" b="1" kern="1200" dirty="0" smtClean="0">
              <a:solidFill>
                <a:schemeClr val="bg1"/>
              </a:solidFill>
            </a:rPr>
            <a:t> </a:t>
          </a:r>
          <a:r>
            <a:rPr lang="en-US" sz="1200" b="1" kern="1200" dirty="0" err="1">
              <a:solidFill>
                <a:schemeClr val="bg1"/>
              </a:solidFill>
            </a:rPr>
            <a:t>ve</a:t>
          </a:r>
          <a:r>
            <a:rPr lang="en-US" sz="1200" b="1" kern="1200" dirty="0">
              <a:solidFill>
                <a:schemeClr val="bg1"/>
              </a:solidFill>
            </a:rPr>
            <a:t> Teknik Anadolu </a:t>
          </a:r>
          <a:r>
            <a:rPr lang="en-US" sz="1200" b="1" kern="1200" dirty="0" err="1">
              <a:solidFill>
                <a:schemeClr val="bg1"/>
              </a:solidFill>
            </a:rPr>
            <a:t>Lisesi</a:t>
          </a:r>
          <a:endParaRPr lang="en-US" sz="1200" kern="1200" dirty="0">
            <a:solidFill>
              <a:schemeClr val="bg1"/>
            </a:solidFill>
          </a:endParaRPr>
        </a:p>
      </dsp:txBody>
      <dsp:txXfrm>
        <a:off x="353078" y="1114993"/>
        <a:ext cx="4597240" cy="3995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21.03.2024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21.03.2024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8A7FCF-02B2-47FC-A6C0-FB7610FA81E3}" type="slidenum">
              <a:rPr lang="tr-TR" smtClean="0"/>
              <a:t>20</a:t>
            </a:fld>
            <a:endParaRPr lang="tr-TR"/>
          </a:p>
        </p:txBody>
      </p:sp>
    </p:spTree>
    <p:extLst>
      <p:ext uri="{BB962C8B-B14F-4D97-AF65-F5344CB8AC3E}">
        <p14:creationId xmlns:p14="http://schemas.microsoft.com/office/powerpoint/2010/main" val="139982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8A7FCF-02B2-47FC-A6C0-FB7610FA81E3}" type="slidenum">
              <a:rPr lang="tr-TR" smtClean="0"/>
              <a:t>21</a:t>
            </a:fld>
            <a:endParaRPr lang="tr-TR"/>
          </a:p>
        </p:txBody>
      </p:sp>
    </p:spTree>
    <p:extLst>
      <p:ext uri="{BB962C8B-B14F-4D97-AF65-F5344CB8AC3E}">
        <p14:creationId xmlns:p14="http://schemas.microsoft.com/office/powerpoint/2010/main" val="139982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26</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SELAHADDİN EYYUBİ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441788"/>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a:t>	OKULUNUZUN TARİHÇESİNİ YAZINIZ</a:t>
            </a:r>
            <a:endParaRPr lang="tr-TR" sz="2800" dirty="0">
              <a:latin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1624475"/>
            <a:ext cx="57372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SELAHADDİN EYYUBİ </a:t>
            </a:r>
            <a:r>
              <a:rPr lang="tr-TR" sz="2400" b="1" dirty="0" smtClean="0">
                <a:solidFill>
                  <a:srgbClr val="C00000"/>
                </a:solidFill>
                <a:latin typeface="Cambria"/>
                <a:cs typeface="Cambria"/>
              </a:rPr>
              <a:t>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649705" y="1628008"/>
            <a:ext cx="10780295" cy="4524315"/>
          </a:xfrm>
          <a:prstGeom prst="rect">
            <a:avLst/>
          </a:prstGeom>
          <a:noFill/>
        </p:spPr>
        <p:txBody>
          <a:bodyPr wrap="square" rtlCol="0">
            <a:spAutoFit/>
          </a:bodyPr>
          <a:lstStyle/>
          <a:p>
            <a:r>
              <a:rPr lang="tr-TR" sz="2400" dirty="0" smtClean="0"/>
              <a:t>	Suruç </a:t>
            </a:r>
            <a:r>
              <a:rPr lang="tr-TR" sz="2400" dirty="0"/>
              <a:t>Selahaddin Eyyubi Mesleki ve Teknik Anadolu Lisesi 1972 yılında  Aydın mahallesi Karayolu caddesi </a:t>
            </a:r>
            <a:r>
              <a:rPr lang="tr-TR" sz="2400" dirty="0" err="1"/>
              <a:t>no</a:t>
            </a:r>
            <a:r>
              <a:rPr lang="tr-TR" sz="2400" dirty="0"/>
              <a:t> 52 Suruç / Şanlıurfa adresinde, Suruç Endüstri Meslek Lisesi adıyla açılmıştır. Suruç </a:t>
            </a:r>
            <a:r>
              <a:rPr lang="tr-TR" sz="2400" dirty="0" err="1"/>
              <a:t>Selehaddin</a:t>
            </a:r>
            <a:r>
              <a:rPr lang="tr-TR" sz="2400" dirty="0"/>
              <a:t> Eyyubi Mesleki ve Teknik Anadolu Lisesi 2014 yılında </a:t>
            </a:r>
            <a:r>
              <a:rPr lang="tr-TR" sz="2400" dirty="0" err="1"/>
              <a:t>Aligör</a:t>
            </a:r>
            <a:r>
              <a:rPr lang="tr-TR" sz="2400" dirty="0"/>
              <a:t> Mahallesi Cumhuriyet Caddesi </a:t>
            </a:r>
            <a:r>
              <a:rPr lang="tr-TR" sz="2400" dirty="0" err="1"/>
              <a:t>no</a:t>
            </a:r>
            <a:r>
              <a:rPr lang="tr-TR" sz="2400" dirty="0"/>
              <a:t> :5 Suruç / Şanlıurfa adresine taşınmıştır. 2021 Yılında Selahaddin Eyyubi Mesleki ve Teknik Anadolu Lisesi olarak isim değişikliği yapılmıştır</a:t>
            </a:r>
            <a:r>
              <a:rPr lang="tr-TR" sz="2400" dirty="0" smtClean="0"/>
              <a:t>.</a:t>
            </a:r>
          </a:p>
          <a:p>
            <a:r>
              <a:rPr lang="tr-TR" sz="2400" dirty="0" smtClean="0"/>
              <a:t>	 </a:t>
            </a:r>
            <a:r>
              <a:rPr lang="tr-TR" sz="2400" dirty="0"/>
              <a:t>Toplumun sosyal ve ekonomik sektörleri ile iş birliği içinde ulusal ve uluslararası mesleki yeterliliği ile kabul gören, mesleki değerlere sahip, yaratıcı, yenilikçi, girişimci, üretken, ekonomiye değer katan ehil işgücü yetiştiren, kalite değerleri oluşturulmuş lider bir kurum olmak için </a:t>
            </a:r>
            <a:r>
              <a:rPr lang="tr-TR" sz="2400" dirty="0" err="1"/>
              <a:t>Yenilenebilinir</a:t>
            </a:r>
            <a:r>
              <a:rPr lang="tr-TR" sz="2400" dirty="0"/>
              <a:t> enerji ,Elektrik elektronik teknolojileri ,Bilişim teknolojileri ,Metal Teknolojileri ve Mobilya ve iç mekan tasarımı  bölümleri olarak faaliyet göstermekteyiz.</a:t>
            </a:r>
            <a:endParaRPr lang="tr-TR" sz="2400" dirty="0"/>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SELAHADDİN EYYUBİ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649705" y="1628008"/>
            <a:ext cx="10780295" cy="5262979"/>
          </a:xfrm>
          <a:prstGeom prst="rect">
            <a:avLst/>
          </a:prstGeom>
          <a:noFill/>
        </p:spPr>
        <p:txBody>
          <a:bodyPr wrap="square" rtlCol="0">
            <a:spAutoFit/>
          </a:bodyPr>
          <a:lstStyle/>
          <a:p>
            <a:r>
              <a:rPr lang="tr-TR" sz="2400" dirty="0" smtClean="0"/>
              <a:t>	</a:t>
            </a:r>
            <a:r>
              <a:rPr lang="tr-TR" sz="2400" dirty="0"/>
              <a:t>Sınıf kademeleri,</a:t>
            </a:r>
          </a:p>
          <a:p>
            <a:pPr lvl="0"/>
            <a:r>
              <a:rPr lang="tr-TR" sz="2400" dirty="0"/>
              <a:t>9. Sınıf     :  85    Öğrenci</a:t>
            </a:r>
          </a:p>
          <a:p>
            <a:pPr lvl="0"/>
            <a:r>
              <a:rPr lang="tr-TR" sz="2400" dirty="0"/>
              <a:t>10. Sınıf   :  176  Öğrenci</a:t>
            </a:r>
          </a:p>
          <a:p>
            <a:pPr lvl="0"/>
            <a:r>
              <a:rPr lang="tr-TR" sz="2400" dirty="0"/>
              <a:t>11. Sınıf   :  66    Öğrenci</a:t>
            </a:r>
          </a:p>
          <a:p>
            <a:pPr lvl="0"/>
            <a:r>
              <a:rPr lang="tr-TR" sz="2400" dirty="0"/>
              <a:t>12. Sınıf   : 128  Öğrenci</a:t>
            </a:r>
          </a:p>
          <a:p>
            <a:r>
              <a:rPr lang="tr-TR" sz="2400" dirty="0"/>
              <a:t>Meslek alan dalları, </a:t>
            </a:r>
          </a:p>
          <a:p>
            <a:pPr lvl="0"/>
            <a:r>
              <a:rPr lang="tr-TR" sz="2400" dirty="0"/>
              <a:t>Bilişim teknolojileri alanı  : 115  Öğrenci</a:t>
            </a:r>
          </a:p>
          <a:p>
            <a:pPr lvl="0"/>
            <a:r>
              <a:rPr lang="tr-TR" sz="2400" dirty="0"/>
              <a:t>Metal teknolojileri alanı    : 71    Öğrenci</a:t>
            </a:r>
          </a:p>
          <a:p>
            <a:pPr lvl="0"/>
            <a:r>
              <a:rPr lang="tr-TR" sz="2400" dirty="0"/>
              <a:t>Yenilebilir enerji teknolojileri </a:t>
            </a:r>
            <a:r>
              <a:rPr lang="tr-TR" sz="2400" dirty="0" smtClean="0"/>
              <a:t>alanı:</a:t>
            </a:r>
            <a:endParaRPr lang="tr-TR" sz="2400" dirty="0"/>
          </a:p>
          <a:p>
            <a:pPr lvl="0"/>
            <a:r>
              <a:rPr lang="tr-TR" sz="2400" dirty="0" err="1"/>
              <a:t>Elktrik</a:t>
            </a:r>
            <a:r>
              <a:rPr lang="tr-TR" sz="2400" dirty="0"/>
              <a:t> elektronik teknolojileri alanı  : 148  Öğrenci</a:t>
            </a:r>
          </a:p>
          <a:p>
            <a:pPr lvl="0"/>
            <a:r>
              <a:rPr lang="tr-TR" sz="2400" dirty="0"/>
              <a:t>Mobilya teknolojileri alanı   : 40  Öğrenci</a:t>
            </a:r>
          </a:p>
          <a:p>
            <a:r>
              <a:rPr lang="tr-TR" sz="2400" dirty="0"/>
              <a:t>Kaynaştırma öğrencileri,    :9</a:t>
            </a:r>
          </a:p>
          <a:p>
            <a:r>
              <a:rPr lang="tr-TR" sz="2400" dirty="0"/>
              <a:t>Yabancı uyruklu öğrenciler    :  </a:t>
            </a:r>
            <a:r>
              <a:rPr lang="tr-TR" sz="2400" dirty="0" smtClean="0"/>
              <a:t>14</a:t>
            </a:r>
          </a:p>
          <a:p>
            <a:r>
              <a:rPr lang="tr-TR" sz="2400" dirty="0" err="1" smtClean="0"/>
              <a:t>Mesem</a:t>
            </a:r>
            <a:r>
              <a:rPr lang="tr-TR" sz="2400" dirty="0" smtClean="0"/>
              <a:t> Öğrenci Sayısı : 197</a:t>
            </a:r>
            <a:endParaRPr lang="tr-TR" sz="2400" dirty="0"/>
          </a:p>
        </p:txBody>
      </p:sp>
    </p:spTree>
    <p:extLst>
      <p:ext uri="{BB962C8B-B14F-4D97-AF65-F5344CB8AC3E}">
        <p14:creationId xmlns:p14="http://schemas.microsoft.com/office/powerpoint/2010/main" val="211125849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228" y="2415612"/>
            <a:ext cx="4052174" cy="3029000"/>
          </a:xfrm>
          <a:prstGeom prst="rect">
            <a:avLst/>
          </a:prstGeom>
        </p:spPr>
      </p:pic>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18145"/>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SELAHADDİN EYYUBİ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smtClean="0">
                <a:solidFill>
                  <a:srgbClr val="C00000"/>
                </a:solidFill>
                <a:latin typeface="Cambria"/>
                <a:cs typeface="Cambria"/>
              </a:rPr>
              <a:t>VE</a:t>
            </a:r>
            <a:r>
              <a:rPr sz="2400" b="1" spc="-80" dirty="0" smtClean="0">
                <a:solidFill>
                  <a:srgbClr val="C00000"/>
                </a:solidFill>
                <a:latin typeface="Cambria"/>
                <a:cs typeface="Cambria"/>
              </a:rPr>
              <a:t> </a:t>
            </a:r>
            <a:r>
              <a:rPr sz="2400" b="1" dirty="0" smtClean="0">
                <a:solidFill>
                  <a:srgbClr val="C00000"/>
                </a:solidFill>
                <a:latin typeface="Cambria"/>
                <a:cs typeface="Cambria"/>
              </a:rPr>
              <a:t>TEKNİK</a:t>
            </a:r>
            <a:r>
              <a:rPr sz="2400" b="1" spc="-75" dirty="0" smtClean="0">
                <a:solidFill>
                  <a:srgbClr val="C00000"/>
                </a:solidFill>
                <a:latin typeface="Cambria"/>
                <a:cs typeface="Cambria"/>
              </a:rPr>
              <a:t> </a:t>
            </a:r>
            <a:r>
              <a:rPr sz="2400" b="1" spc="-10" dirty="0" smtClean="0">
                <a:solidFill>
                  <a:srgbClr val="C00000"/>
                </a:solidFill>
                <a:latin typeface="Cambria"/>
                <a:cs typeface="Cambria"/>
              </a:rPr>
              <a:t>ANADOLU</a:t>
            </a:r>
            <a:r>
              <a:rPr sz="2400" b="1" spc="-75" dirty="0" smtClean="0">
                <a:solidFill>
                  <a:srgbClr val="C00000"/>
                </a:solidFill>
                <a:latin typeface="Cambria"/>
                <a:cs typeface="Cambria"/>
              </a:rPr>
              <a:t> </a:t>
            </a:r>
            <a:r>
              <a:rPr sz="2400" b="1" spc="-10" dirty="0" smtClean="0">
                <a:solidFill>
                  <a:srgbClr val="C00000"/>
                </a:solidFill>
                <a:latin typeface="Cambria"/>
                <a:cs typeface="Cambria"/>
              </a:rPr>
              <a:t>LİSESİ</a:t>
            </a:r>
            <a:endParaRPr lang="tr-TR" sz="2400" b="1" spc="-10" dirty="0" smtClean="0">
              <a:solidFill>
                <a:srgbClr val="C00000"/>
              </a:solidFill>
              <a:latin typeface="Cambria"/>
              <a:cs typeface="Cambria"/>
            </a:endParaRPr>
          </a:p>
          <a:p>
            <a:pPr marL="2540" algn="ctr">
              <a:lnSpc>
                <a:spcPts val="2735"/>
              </a:lnSpc>
              <a:spcBef>
                <a:spcPts val="100"/>
              </a:spcBef>
            </a:pPr>
            <a:r>
              <a:rPr lang="tr-TR" sz="2400" b="1" dirty="0"/>
              <a:t>ERASMUS PROJESİ MESLEKİ DEĞİŞİM VE STAJ </a:t>
            </a:r>
            <a:r>
              <a:rPr lang="tr-TR" sz="2400" b="1" dirty="0" smtClean="0"/>
              <a:t>HAREKETLİLİĞİ-2023</a:t>
            </a:r>
            <a:endParaRPr lang="tr-TR" sz="2400"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714" y="2415612"/>
            <a:ext cx="3726687" cy="302361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8629" y="2415612"/>
            <a:ext cx="2267713" cy="302361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049" y="2415612"/>
            <a:ext cx="2271750" cy="3029000"/>
          </a:xfrm>
          <a:prstGeom prst="rect">
            <a:avLst/>
          </a:prstGeom>
        </p:spPr>
      </p:pic>
    </p:spTree>
    <p:extLst>
      <p:ext uri="{BB962C8B-B14F-4D97-AF65-F5344CB8AC3E}">
        <p14:creationId xmlns:p14="http://schemas.microsoft.com/office/powerpoint/2010/main" val="284428454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p:cNvPicPr>
          <p:nvPr>
            <p:ph type="pic" sz="quarter" idx="10"/>
          </p:nvPr>
        </p:nvPicPr>
        <p:blipFill rotWithShape="1">
          <a:blip r:embed="rId2" cstate="print">
            <a:extLst>
              <a:ext uri="{28A0092B-C50C-407E-A947-70E740481C1C}">
                <a14:useLocalDpi xmlns:a14="http://schemas.microsoft.com/office/drawing/2010/main" val="0"/>
              </a:ext>
            </a:extLst>
          </a:blip>
          <a:srcRect t="12448" b="12448"/>
          <a:stretch/>
        </p:blipFill>
        <p:spPr bwMode="auto">
          <a:xfrm>
            <a:off x="684717" y="1417319"/>
            <a:ext cx="3689163" cy="4449129"/>
          </a:xfrm>
          <a:prstGeom prst="rect">
            <a:avLst/>
          </a:prstGeom>
          <a:ln>
            <a:noFill/>
          </a:ln>
          <a:extLst>
            <a:ext uri="{53640926-AAD7-44D8-BBD7-CCE9431645EC}">
              <a14:shadowObscured xmlns:a14="http://schemas.microsoft.com/office/drawing/2010/main"/>
            </a:ext>
          </a:extLst>
        </p:spPr>
      </p:pic>
      <p:sp>
        <p:nvSpPr>
          <p:cNvPr id="4" name="Metin kutusu 3"/>
          <p:cNvSpPr txBox="1"/>
          <p:nvPr/>
        </p:nvSpPr>
        <p:spPr>
          <a:xfrm>
            <a:off x="4663440" y="411480"/>
            <a:ext cx="7071360" cy="6463308"/>
          </a:xfrm>
          <a:prstGeom prst="rect">
            <a:avLst/>
          </a:prstGeom>
          <a:noFill/>
        </p:spPr>
        <p:txBody>
          <a:bodyPr wrap="square" rtlCol="0">
            <a:spAutoFit/>
          </a:bodyPr>
          <a:lstStyle/>
          <a:p>
            <a:r>
              <a:rPr lang="tr-TR" dirty="0" smtClean="0"/>
              <a:t>	Çok </a:t>
            </a:r>
            <a:r>
              <a:rPr lang="tr-TR" dirty="0"/>
              <a:t>hızlı gelişen, değişen teknolojilerle bilginin değişim süreci de hızla değişmiş ve başarı için sistemli ve planlı bir çalışmayı kaçınılmaz kılmıştır. Sürekli değişen ve gelişen ortamlarda çağın gerekleri ile uyumlu bir eğitim öğretim anlayışını sistematik bir şekilde devam ettirebilmemiz, belirlediğimiz stratejileri en etkin şekilde uygulayabilmemiz ile mümkün olacaktır. Başarılı olmak da iyi bir planlama ve bu planın etkin bir şekilde uygulanmasına bağlıdır. </a:t>
            </a:r>
          </a:p>
          <a:p>
            <a:r>
              <a:rPr lang="tr-TR" dirty="0" smtClean="0"/>
              <a:t>	Kapsamlı </a:t>
            </a:r>
            <a:r>
              <a:rPr lang="tr-TR" dirty="0"/>
              <a:t>ve özgün bir çalışmanın sonucu hazırlanan Stratejik Plan okulumuzun çağa uyumu ve gelişimi açısından tespit edilen ve ulaşılması gereken hedeflerin yönünü doğrultusunu ve tercihlerini kapsamaktadır. Katılımcı bir anlayış ile oluşturulan Stratejik Plânın, okulumuzun eğitim yapısının daha da güçlendirilmesinde bir rehber olarak kullanılması amaçlanmaktadır. </a:t>
            </a:r>
          </a:p>
          <a:p>
            <a:r>
              <a:rPr lang="tr-TR" dirty="0" smtClean="0"/>
              <a:t>	Okulumuza </a:t>
            </a:r>
            <a:r>
              <a:rPr lang="tr-TR" dirty="0"/>
              <a:t>ait bu planın hazırlanmasında her türlü özveriyi gösteren ve sürecin tamamlanmasına katkıda bulunan idarecilerimize, stratejik planlama ekiplerimize, İlçe Milli Eğitim Müdürlüğümüz Strateji Geliştirme Bölümü çalışanlarına teşekkür ediyor, bu plânın başarıyla uygulanması ile okulumuzun başarısının daha da artacağına inanıyor, tüm personelimize başarılar diliyorum.</a:t>
            </a:r>
          </a:p>
          <a:p>
            <a:r>
              <a:rPr lang="tr-TR" dirty="0"/>
              <a:t> </a:t>
            </a:r>
          </a:p>
          <a:p>
            <a:r>
              <a:rPr lang="tr-TR" dirty="0"/>
              <a:t> </a:t>
            </a:r>
            <a:r>
              <a:rPr lang="tr-TR" dirty="0" smtClean="0"/>
              <a:t>ALİ </a:t>
            </a:r>
            <a:r>
              <a:rPr lang="tr-TR" dirty="0"/>
              <a:t>ÇANKI</a:t>
            </a:r>
          </a:p>
          <a:p>
            <a:r>
              <a:rPr lang="tr-TR" dirty="0"/>
              <a:t>OKUL MÜDÜRÜ</a:t>
            </a:r>
          </a:p>
          <a:p>
            <a:endParaRPr lang="tr-TR" dirty="0"/>
          </a:p>
        </p:txBody>
      </p:sp>
    </p:spTree>
    <p:extLst>
      <p:ext uri="{BB962C8B-B14F-4D97-AF65-F5344CB8AC3E}">
        <p14:creationId xmlns:p14="http://schemas.microsoft.com/office/powerpoint/2010/main" val="178140244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18145"/>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SELAHADDİN EYYUBİ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smtClean="0">
                <a:solidFill>
                  <a:srgbClr val="C00000"/>
                </a:solidFill>
                <a:latin typeface="Cambria"/>
                <a:cs typeface="Cambria"/>
              </a:rPr>
              <a:t>VE</a:t>
            </a:r>
            <a:r>
              <a:rPr sz="2400" b="1" spc="-80" dirty="0" smtClean="0">
                <a:solidFill>
                  <a:srgbClr val="C00000"/>
                </a:solidFill>
                <a:latin typeface="Cambria"/>
                <a:cs typeface="Cambria"/>
              </a:rPr>
              <a:t> </a:t>
            </a:r>
            <a:r>
              <a:rPr sz="2400" b="1" dirty="0" smtClean="0">
                <a:solidFill>
                  <a:srgbClr val="C00000"/>
                </a:solidFill>
                <a:latin typeface="Cambria"/>
                <a:cs typeface="Cambria"/>
              </a:rPr>
              <a:t>TEKNİK</a:t>
            </a:r>
            <a:r>
              <a:rPr sz="2400" b="1" spc="-75" dirty="0" smtClean="0">
                <a:solidFill>
                  <a:srgbClr val="C00000"/>
                </a:solidFill>
                <a:latin typeface="Cambria"/>
                <a:cs typeface="Cambria"/>
              </a:rPr>
              <a:t> </a:t>
            </a:r>
            <a:r>
              <a:rPr sz="2400" b="1" spc="-10" dirty="0" smtClean="0">
                <a:solidFill>
                  <a:srgbClr val="C00000"/>
                </a:solidFill>
                <a:latin typeface="Cambria"/>
                <a:cs typeface="Cambria"/>
              </a:rPr>
              <a:t>ANADOLU</a:t>
            </a:r>
            <a:r>
              <a:rPr sz="2400" b="1" spc="-75" dirty="0" smtClean="0">
                <a:solidFill>
                  <a:srgbClr val="C00000"/>
                </a:solidFill>
                <a:latin typeface="Cambria"/>
                <a:cs typeface="Cambria"/>
              </a:rPr>
              <a:t> </a:t>
            </a:r>
            <a:r>
              <a:rPr sz="2400" b="1" spc="-10" dirty="0" smtClean="0">
                <a:solidFill>
                  <a:srgbClr val="C00000"/>
                </a:solidFill>
                <a:latin typeface="Cambria"/>
                <a:cs typeface="Cambria"/>
              </a:rPr>
              <a:t>LİSESİ</a:t>
            </a:r>
            <a:endParaRPr lang="tr-TR" sz="2400" b="1" spc="-10" dirty="0" smtClean="0">
              <a:solidFill>
                <a:srgbClr val="C00000"/>
              </a:solidFill>
              <a:latin typeface="Cambria"/>
              <a:cs typeface="Cambria"/>
            </a:endParaRPr>
          </a:p>
          <a:p>
            <a:pPr marL="2540" algn="ctr">
              <a:lnSpc>
                <a:spcPts val="2735"/>
              </a:lnSpc>
              <a:spcBef>
                <a:spcPts val="100"/>
              </a:spcBef>
            </a:pPr>
            <a:r>
              <a:rPr lang="tr-TR" sz="2400" b="1" dirty="0"/>
              <a:t>ERASMUS PROJESİ MESLEKİ DEĞİŞİM VE STAJ </a:t>
            </a:r>
            <a:r>
              <a:rPr lang="tr-TR" sz="2400" b="1" dirty="0" smtClean="0"/>
              <a:t>HAREKETLİLİĞİ-2023</a:t>
            </a:r>
            <a:endParaRPr lang="tr-TR" sz="2400"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570" y="2033376"/>
            <a:ext cx="4204286" cy="3153215"/>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4856" y="2033376"/>
            <a:ext cx="3764001" cy="2823001"/>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98" y="2033376"/>
            <a:ext cx="3420457" cy="2565343"/>
          </a:xfrm>
          <a:prstGeom prst="rect">
            <a:avLst/>
          </a:prstGeom>
        </p:spPr>
      </p:pic>
      <p:pic>
        <p:nvPicPr>
          <p:cNvPr id="3" name="Resi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943" y="4258356"/>
            <a:ext cx="5500914" cy="2415344"/>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98" y="4258356"/>
            <a:ext cx="5495945" cy="2415344"/>
          </a:xfrm>
          <a:prstGeom prst="rect">
            <a:avLst/>
          </a:prstGeom>
        </p:spPr>
      </p:pic>
    </p:spTree>
    <p:extLst>
      <p:ext uri="{BB962C8B-B14F-4D97-AF65-F5344CB8AC3E}">
        <p14:creationId xmlns:p14="http://schemas.microsoft.com/office/powerpoint/2010/main" val="259062986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206006"/>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SELAHADDİN EYYUBİ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smtClean="0">
                <a:solidFill>
                  <a:srgbClr val="C00000"/>
                </a:solidFill>
                <a:latin typeface="Cambria"/>
                <a:cs typeface="Cambria"/>
              </a:rPr>
              <a:t>VE</a:t>
            </a:r>
            <a:r>
              <a:rPr sz="2400" b="1" spc="-80" dirty="0" smtClean="0">
                <a:solidFill>
                  <a:srgbClr val="C00000"/>
                </a:solidFill>
                <a:latin typeface="Cambria"/>
                <a:cs typeface="Cambria"/>
              </a:rPr>
              <a:t> </a:t>
            </a:r>
            <a:r>
              <a:rPr sz="2400" b="1" dirty="0" smtClean="0">
                <a:solidFill>
                  <a:srgbClr val="C00000"/>
                </a:solidFill>
                <a:latin typeface="Cambria"/>
                <a:cs typeface="Cambria"/>
              </a:rPr>
              <a:t>TEKNİK</a:t>
            </a:r>
            <a:r>
              <a:rPr sz="2400" b="1" spc="-75" dirty="0" smtClean="0">
                <a:solidFill>
                  <a:srgbClr val="C00000"/>
                </a:solidFill>
                <a:latin typeface="Cambria"/>
                <a:cs typeface="Cambria"/>
              </a:rPr>
              <a:t> </a:t>
            </a:r>
            <a:r>
              <a:rPr sz="2400" b="1" spc="-10" dirty="0" smtClean="0">
                <a:solidFill>
                  <a:srgbClr val="C00000"/>
                </a:solidFill>
                <a:latin typeface="Cambria"/>
                <a:cs typeface="Cambria"/>
              </a:rPr>
              <a:t>ANADOLU</a:t>
            </a:r>
            <a:r>
              <a:rPr sz="2400" b="1" spc="-75" dirty="0" smtClean="0">
                <a:solidFill>
                  <a:srgbClr val="C00000"/>
                </a:solidFill>
                <a:latin typeface="Cambria"/>
                <a:cs typeface="Cambria"/>
              </a:rPr>
              <a:t> </a:t>
            </a:r>
            <a:r>
              <a:rPr sz="2400" b="1" spc="-10" dirty="0" smtClean="0">
                <a:solidFill>
                  <a:srgbClr val="C00000"/>
                </a:solidFill>
                <a:latin typeface="Cambria"/>
                <a:cs typeface="Cambria"/>
              </a:rPr>
              <a:t>LİSESİ</a:t>
            </a:r>
            <a:endParaRPr lang="tr-TR" sz="2400" b="1" spc="-10" dirty="0" smtClean="0">
              <a:solidFill>
                <a:srgbClr val="C00000"/>
              </a:solidFill>
              <a:latin typeface="Cambria"/>
              <a:cs typeface="Cambria"/>
            </a:endParaRPr>
          </a:p>
          <a:p>
            <a:pPr marL="2540" algn="ctr">
              <a:lnSpc>
                <a:spcPts val="2735"/>
              </a:lnSpc>
              <a:spcBef>
                <a:spcPts val="100"/>
              </a:spcBef>
            </a:pPr>
            <a:r>
              <a:rPr lang="tr-TR" sz="2400" b="1" dirty="0"/>
              <a:t>ERASMUS PROJESİ MESLEKİ DEĞİŞİM VE STAJ </a:t>
            </a:r>
            <a:r>
              <a:rPr lang="tr-TR" sz="2400" b="1" dirty="0" smtClean="0"/>
              <a:t>HAREKETLİLİĞİ-2024</a:t>
            </a:r>
          </a:p>
          <a:p>
            <a:pPr marL="2540" algn="ctr">
              <a:lnSpc>
                <a:spcPts val="2735"/>
              </a:lnSpc>
              <a:spcBef>
                <a:spcPts val="100"/>
              </a:spcBef>
            </a:pPr>
            <a:endParaRPr lang="tr-TR" sz="2400" b="1" dirty="0"/>
          </a:p>
          <a:p>
            <a:pPr marL="2540" algn="ctr">
              <a:lnSpc>
                <a:spcPts val="2735"/>
              </a:lnSpc>
              <a:spcBef>
                <a:spcPts val="100"/>
              </a:spcBef>
            </a:pPr>
            <a:endParaRPr lang="tr-TR" sz="2400" b="1" dirty="0" smtClean="0"/>
          </a:p>
          <a:p>
            <a:pPr marL="2540" algn="ctr">
              <a:lnSpc>
                <a:spcPts val="2735"/>
              </a:lnSpc>
              <a:spcBef>
                <a:spcPts val="100"/>
              </a:spcBef>
            </a:pPr>
            <a:endParaRPr lang="tr-TR" sz="2400" b="1" dirty="0"/>
          </a:p>
          <a:p>
            <a:pPr marL="2540" algn="ctr">
              <a:lnSpc>
                <a:spcPts val="2735"/>
              </a:lnSpc>
              <a:spcBef>
                <a:spcPts val="100"/>
              </a:spcBef>
            </a:pPr>
            <a:r>
              <a:rPr lang="tr-TR" sz="2400" b="1" dirty="0"/>
              <a:t>2023-1-TR01-KA122-VET-000163868 NİTELİKLİ İSTİHDAM İÇİN AVRUPA'DA CNC </a:t>
            </a:r>
            <a:r>
              <a:rPr lang="tr-TR" sz="2400" b="1" dirty="0" smtClean="0"/>
              <a:t>STAJLARI ONAYLANMIŞTIR</a:t>
            </a:r>
          </a:p>
          <a:p>
            <a:pPr marL="2540" algn="ctr">
              <a:lnSpc>
                <a:spcPts val="2735"/>
              </a:lnSpc>
              <a:spcBef>
                <a:spcPts val="100"/>
              </a:spcBef>
            </a:pPr>
            <a:r>
              <a:rPr lang="tr-TR" sz="2400" b="1" dirty="0" smtClean="0"/>
              <a:t>ÖĞRENCİLERİMİZ ÇEK CUMHURİYETİ VE AVUSTURYA’YA NİSAN </a:t>
            </a:r>
            <a:r>
              <a:rPr lang="tr-TR" sz="2400" b="1" smtClean="0"/>
              <a:t>AYINDA GİDİLECEKTİR</a:t>
            </a:r>
            <a:endParaRPr lang="tr-TR" sz="2400" b="1" dirty="0"/>
          </a:p>
        </p:txBody>
      </p:sp>
    </p:spTree>
    <p:extLst>
      <p:ext uri="{BB962C8B-B14F-4D97-AF65-F5344CB8AC3E}">
        <p14:creationId xmlns:p14="http://schemas.microsoft.com/office/powerpoint/2010/main" val="144320830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SELAHADDİN </a:t>
            </a:r>
            <a:r>
              <a:rPr lang="tr-TR" sz="2400" b="1" dirty="0" smtClean="0">
                <a:solidFill>
                  <a:srgbClr val="C00000"/>
                </a:solidFill>
                <a:latin typeface="Cambria"/>
                <a:cs typeface="Cambria"/>
              </a:rPr>
              <a:t>EYYUBİ  </a:t>
            </a:r>
            <a:r>
              <a:rPr lang="tr-TR" sz="2400" b="1" dirty="0">
                <a:solidFill>
                  <a:srgbClr val="C00000"/>
                </a:solidFill>
                <a:latin typeface="Cambria"/>
                <a:cs typeface="Cambria"/>
              </a:rPr>
              <a:t>MESLEKİ VE TEKNİK ANADOLU LİSESİ DÖNER SERMAYE ÜRETİM ÇALIŞMALARIMIZ</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71" y="2109777"/>
            <a:ext cx="1893856" cy="421442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127" y="2125409"/>
            <a:ext cx="1892733" cy="421192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751" y="2109778"/>
            <a:ext cx="3591501" cy="4214422"/>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750" y="2109777"/>
            <a:ext cx="1959748" cy="4214423"/>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860" y="2109777"/>
            <a:ext cx="2126708" cy="4198791"/>
          </a:xfrm>
          <a:prstGeom prst="rect">
            <a:avLst/>
          </a:prstGeom>
        </p:spPr>
      </p:pic>
    </p:spTree>
    <p:extLst>
      <p:ext uri="{BB962C8B-B14F-4D97-AF65-F5344CB8AC3E}">
        <p14:creationId xmlns:p14="http://schemas.microsoft.com/office/powerpoint/2010/main" val="310773613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SELAHADDİN EYYUBİ </a:t>
            </a:r>
            <a:r>
              <a:rPr lang="tr-TR" sz="2400" b="1" dirty="0" smtClean="0">
                <a:solidFill>
                  <a:srgbClr val="C00000"/>
                </a:solidFill>
                <a:latin typeface="Cambria"/>
                <a:cs typeface="Cambria"/>
              </a:rPr>
              <a:t> MESLEKİ </a:t>
            </a:r>
            <a:r>
              <a:rPr lang="tr-TR" sz="2400" b="1" dirty="0">
                <a:solidFill>
                  <a:srgbClr val="C00000"/>
                </a:solidFill>
                <a:latin typeface="Cambria"/>
                <a:cs typeface="Cambria"/>
              </a:rPr>
              <a:t>VE TEKNİK ANADOLU LİSESİ</a:t>
            </a: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smtClean="0">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5 </a:t>
            </a:r>
            <a:r>
              <a:rPr sz="2000" b="1" u="sng" dirty="0" err="1" smtClean="0">
                <a:uFill>
                  <a:solidFill>
                    <a:srgbClr val="000000"/>
                  </a:solidFill>
                </a:uFill>
                <a:latin typeface="Calibri"/>
                <a:cs typeface="Calibri"/>
              </a:rPr>
              <a:t>ayrı</a:t>
            </a:r>
            <a:r>
              <a:rPr sz="2000" b="1" u="sng" spc="-25" dirty="0" smtClean="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5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 xmlns:a16="http://schemas.microsoft.com/office/drawing/2014/main" id="{B2F21A03-2EE6-EBEF-B115-8A916BEE9218}"/>
              </a:ext>
            </a:extLst>
          </p:cNvPr>
          <p:cNvGraphicFramePr>
            <a:graphicFrameLocks noGrp="1"/>
          </p:cNvGraphicFramePr>
          <p:nvPr>
            <p:extLst>
              <p:ext uri="{D42A27DB-BD31-4B8C-83A1-F6EECF244321}">
                <p14:modId xmlns:p14="http://schemas.microsoft.com/office/powerpoint/2010/main" val="607761292"/>
              </p:ext>
            </p:extLst>
          </p:nvPr>
        </p:nvGraphicFramePr>
        <p:xfrm>
          <a:off x="449000" y="2911641"/>
          <a:ext cx="11478125" cy="4188459"/>
        </p:xfrm>
        <a:graphic>
          <a:graphicData uri="http://schemas.openxmlformats.org/drawingml/2006/table">
            <a:tbl>
              <a:tblPr firstRow="1" bandRow="1">
                <a:tableStyleId>{2D5ABB26-0587-4C30-8999-92F81FD0307C}</a:tableStyleId>
              </a:tblPr>
              <a:tblGrid>
                <a:gridCol w="4397790">
                  <a:extLst>
                    <a:ext uri="{9D8B030D-6E8A-4147-A177-3AD203B41FA5}">
                      <a16:colId xmlns="" xmlns:a16="http://schemas.microsoft.com/office/drawing/2014/main" val="20000"/>
                    </a:ext>
                  </a:extLst>
                </a:gridCol>
                <a:gridCol w="4331414">
                  <a:extLst>
                    <a:ext uri="{9D8B030D-6E8A-4147-A177-3AD203B41FA5}">
                      <a16:colId xmlns="" xmlns:a16="http://schemas.microsoft.com/office/drawing/2014/main" val="20001"/>
                    </a:ext>
                  </a:extLst>
                </a:gridCol>
                <a:gridCol w="2748921">
                  <a:extLst>
                    <a:ext uri="{9D8B030D-6E8A-4147-A177-3AD203B41FA5}">
                      <a16:colId xmlns="" xmlns:a16="http://schemas.microsoft.com/office/drawing/2014/main" val="20002"/>
                    </a:ext>
                  </a:extLst>
                </a:gridCol>
              </a:tblGrid>
              <a:tr h="609599">
                <a:tc>
                  <a:txBody>
                    <a:bodyPr/>
                    <a:lstStyle/>
                    <a:p>
                      <a:pPr marL="32384">
                        <a:lnSpc>
                          <a:spcPct val="200000"/>
                        </a:lnSpc>
                      </a:pPr>
                      <a:r>
                        <a:rPr lang="tr-TR" sz="2000" b="1" spc="-10" dirty="0" smtClean="0">
                          <a:latin typeface="Calibri"/>
                          <a:cs typeface="Calibri"/>
                        </a:rPr>
                        <a:t>1-</a:t>
                      </a:r>
                      <a:r>
                        <a:rPr lang="tr-TR" sz="2000" b="1" spc="0" dirty="0" smtClean="0">
                          <a:latin typeface="Calibri"/>
                          <a:cs typeface="Calibri"/>
                        </a:rPr>
                        <a:t>Bilişim </a:t>
                      </a:r>
                      <a:r>
                        <a:rPr sz="2000" b="1" spc="-10" dirty="0" err="1" smtClean="0">
                          <a:latin typeface="Calibri"/>
                          <a:cs typeface="Calibri"/>
                        </a:rPr>
                        <a:t>Teknolojileri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0" marB="0"/>
                </a:tc>
                <a:tc>
                  <a:txBody>
                    <a:bodyPr/>
                    <a:lstStyle/>
                    <a:p>
                      <a:pPr marL="58419">
                        <a:lnSpc>
                          <a:spcPct val="200000"/>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ct val="200000"/>
                        </a:lnSpc>
                      </a:pPr>
                      <a:r>
                        <a:rPr lang="tr-TR" sz="2000" spc="-15" dirty="0" smtClean="0">
                          <a:solidFill>
                            <a:srgbClr val="0000FF"/>
                          </a:solidFill>
                          <a:latin typeface="Calibri"/>
                          <a:cs typeface="Calibri"/>
                        </a:rPr>
                        <a:t>115</a:t>
                      </a:r>
                      <a:r>
                        <a:rPr sz="2000" spc="-15" dirty="0"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0"/>
                  </a:ext>
                </a:extLst>
              </a:tr>
              <a:tr h="400685">
                <a:tc>
                  <a:txBody>
                    <a:bodyPr/>
                    <a:lstStyle/>
                    <a:p>
                      <a:pPr marL="32384">
                        <a:lnSpc>
                          <a:spcPct val="200000"/>
                        </a:lnSpc>
                        <a:spcBef>
                          <a:spcPts val="80"/>
                        </a:spcBef>
                      </a:pPr>
                      <a:r>
                        <a:rPr sz="2000" b="1" spc="-10" dirty="0" smtClean="0">
                          <a:latin typeface="Calibri"/>
                          <a:cs typeface="Calibri"/>
                        </a:rPr>
                        <a:t>2-</a:t>
                      </a:r>
                      <a:r>
                        <a:rPr lang="tr-TR" sz="2000" b="1" spc="0" dirty="0" smtClean="0">
                          <a:latin typeface="Calibri"/>
                          <a:cs typeface="Calibri"/>
                        </a:rPr>
                        <a:t>Metal</a:t>
                      </a:r>
                      <a:r>
                        <a:rPr lang="tr-TR" sz="2000" b="1" spc="0" baseline="0" dirty="0" smtClean="0">
                          <a:latin typeface="Calibri"/>
                          <a:cs typeface="Calibri"/>
                        </a:rPr>
                        <a:t> </a:t>
                      </a:r>
                      <a:r>
                        <a:rPr sz="2000" b="1" spc="-10" dirty="0" err="1" smtClean="0">
                          <a:latin typeface="Calibri"/>
                          <a:cs typeface="Calibri"/>
                        </a:rPr>
                        <a:t>Teknolojisi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10160" marB="0"/>
                </a:tc>
                <a:tc>
                  <a:txBody>
                    <a:bodyPr/>
                    <a:lstStyle/>
                    <a:p>
                      <a:pPr marL="57785">
                        <a:lnSpc>
                          <a:spcPct val="200000"/>
                        </a:lnSpc>
                        <a:spcBef>
                          <a:spcPts val="80"/>
                        </a:spcBef>
                      </a:pPr>
                      <a:r>
                        <a:rPr sz="2000" dirty="0" smtClean="0">
                          <a:latin typeface="Calibri"/>
                          <a:cs typeface="Calibri"/>
                        </a:rPr>
                        <a:t>(</a:t>
                      </a:r>
                      <a:r>
                        <a:rPr sz="2000" dirty="0" err="1" smtClean="0">
                          <a:solidFill>
                            <a:srgbClr val="0000FF"/>
                          </a:solidFill>
                          <a:latin typeface="Calibri"/>
                          <a:cs typeface="Calibri"/>
                        </a:rPr>
                        <a:t>Mahalli</a:t>
                      </a:r>
                      <a:r>
                        <a:rPr sz="2000" spc="-20" dirty="0" smtClean="0">
                          <a:solidFill>
                            <a:srgbClr val="0000FF"/>
                          </a:solidFill>
                          <a:latin typeface="Calibri"/>
                          <a:cs typeface="Calibri"/>
                        </a:rPr>
                        <a:t> </a:t>
                      </a:r>
                      <a:r>
                        <a:rPr sz="2000" spc="-10" dirty="0">
                          <a:solidFill>
                            <a:srgbClr val="0000FF"/>
                          </a:solidFill>
                          <a:latin typeface="Calibri"/>
                          <a:cs typeface="Calibri"/>
                        </a:rPr>
                        <a:t>Yerleştirme</a:t>
                      </a:r>
                      <a:r>
                        <a:rPr sz="2000" spc="-10" dirty="0">
                          <a:latin typeface="Calibri"/>
                          <a:cs typeface="Calibri"/>
                        </a:rPr>
                        <a:t>)</a:t>
                      </a:r>
                      <a:endParaRPr sz="2000" dirty="0">
                        <a:latin typeface="Calibri"/>
                        <a:cs typeface="Calibri"/>
                      </a:endParaRPr>
                    </a:p>
                  </a:txBody>
                  <a:tcPr marL="0" marR="0" marT="10160" marB="0"/>
                </a:tc>
                <a:tc>
                  <a:txBody>
                    <a:bodyPr/>
                    <a:lstStyle/>
                    <a:p>
                      <a:pPr marL="317500">
                        <a:lnSpc>
                          <a:spcPct val="200000"/>
                        </a:lnSpc>
                      </a:pPr>
                      <a:r>
                        <a:rPr lang="tr-TR" sz="2000" spc="-15" dirty="0" smtClean="0">
                          <a:solidFill>
                            <a:srgbClr val="0000FF"/>
                          </a:solidFill>
                          <a:latin typeface="+mn-lt"/>
                          <a:cs typeface="Calibri"/>
                        </a:rPr>
                        <a:t>71 </a:t>
                      </a:r>
                      <a:r>
                        <a:rPr lang="tr-TR" sz="2000" spc="-10" dirty="0" smtClean="0">
                          <a:solidFill>
                            <a:srgbClr val="0000FF"/>
                          </a:solidFill>
                          <a:latin typeface="+mn-lt"/>
                          <a:cs typeface="Calibri"/>
                        </a:rPr>
                        <a:t>Kontenjan</a:t>
                      </a:r>
                      <a:endParaRPr lang="tr-TR" sz="2000" dirty="0">
                        <a:latin typeface="+mn-lt"/>
                        <a:cs typeface="Calibri"/>
                      </a:endParaRPr>
                    </a:p>
                  </a:txBody>
                  <a:tcPr marL="0" marR="0" marT="10160" marB="0"/>
                </a:tc>
                <a:extLst>
                  <a:ext uri="{0D108BD9-81ED-4DB2-BD59-A6C34878D82A}">
                    <a16:rowId xmlns="" xmlns:a16="http://schemas.microsoft.com/office/drawing/2014/main" val="10001"/>
                  </a:ext>
                </a:extLst>
              </a:tr>
              <a:tr h="401320">
                <a:tc>
                  <a:txBody>
                    <a:bodyPr/>
                    <a:lstStyle/>
                    <a:p>
                      <a:pPr marL="32384">
                        <a:lnSpc>
                          <a:spcPct val="200000"/>
                        </a:lnSpc>
                      </a:pPr>
                      <a:r>
                        <a:rPr lang="tr-TR" sz="2000" b="1" spc="-10" dirty="0" smtClean="0">
                          <a:latin typeface="Calibri"/>
                          <a:cs typeface="Calibri"/>
                        </a:rPr>
                        <a:t>3-</a:t>
                      </a:r>
                      <a:r>
                        <a:rPr lang="tr-TR" sz="2000" b="1" spc="0" dirty="0" smtClean="0">
                          <a:latin typeface="Calibri"/>
                          <a:cs typeface="Calibri"/>
                        </a:rPr>
                        <a:t>Yenilenebilir</a:t>
                      </a:r>
                      <a:r>
                        <a:rPr lang="tr-TR" sz="2000" b="1" spc="0" baseline="0" dirty="0" smtClean="0">
                          <a:latin typeface="Calibri"/>
                          <a:cs typeface="Calibri"/>
                        </a:rPr>
                        <a:t> </a:t>
                      </a:r>
                      <a:r>
                        <a:rPr lang="tr-TR" sz="2000" b="1" spc="0" baseline="0" dirty="0" err="1" smtClean="0">
                          <a:latin typeface="Calibri"/>
                          <a:cs typeface="Calibri"/>
                        </a:rPr>
                        <a:t>Enerli</a:t>
                      </a:r>
                      <a:r>
                        <a:rPr lang="tr-TR" sz="2000" b="1" spc="0" baseline="0" dirty="0" smtClean="0">
                          <a:latin typeface="Calibri"/>
                          <a:cs typeface="Calibri"/>
                        </a:rPr>
                        <a:t> </a:t>
                      </a:r>
                      <a:r>
                        <a:rPr sz="2000" b="1" spc="-10" dirty="0" err="1" smtClean="0">
                          <a:latin typeface="Calibri"/>
                          <a:cs typeface="Calibri"/>
                        </a:rPr>
                        <a:t>Teknolojileri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0" marB="0"/>
                </a:tc>
                <a:tc>
                  <a:txBody>
                    <a:bodyPr/>
                    <a:lstStyle/>
                    <a:p>
                      <a:pPr marL="58419">
                        <a:lnSpc>
                          <a:spcPct val="200000"/>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ct val="200000"/>
                        </a:lnSpc>
                      </a:pPr>
                      <a:r>
                        <a:rPr lang="tr-TR" sz="2000" spc="-15" dirty="0" smtClean="0">
                          <a:solidFill>
                            <a:srgbClr val="0000FF"/>
                          </a:solidFill>
                          <a:latin typeface="Calibri"/>
                          <a:cs typeface="Calibri"/>
                        </a:rPr>
                        <a:t>30</a:t>
                      </a:r>
                      <a:r>
                        <a:rPr sz="2000" spc="-15" dirty="0"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2"/>
                  </a:ext>
                </a:extLst>
              </a:tr>
              <a:tr h="401320">
                <a:tc>
                  <a:txBody>
                    <a:bodyPr/>
                    <a:lstStyle/>
                    <a:p>
                      <a:pPr marL="32384">
                        <a:lnSpc>
                          <a:spcPct val="200000"/>
                        </a:lnSpc>
                      </a:pPr>
                      <a:r>
                        <a:rPr lang="tr-TR" sz="2000" b="1" spc="-10" dirty="0" smtClean="0">
                          <a:latin typeface="Calibri"/>
                          <a:cs typeface="Calibri"/>
                        </a:rPr>
                        <a:t>4-</a:t>
                      </a:r>
                      <a:r>
                        <a:rPr lang="tr-TR" sz="2000" b="1" spc="0" dirty="0" smtClean="0">
                          <a:latin typeface="Calibri"/>
                          <a:cs typeface="Calibri"/>
                        </a:rPr>
                        <a:t>Elektrik Elektronik </a:t>
                      </a:r>
                      <a:r>
                        <a:rPr sz="2000" b="1" spc="-10" dirty="0" err="1" smtClean="0">
                          <a:latin typeface="Calibri"/>
                          <a:cs typeface="Calibri"/>
                        </a:rPr>
                        <a:t>Teknolojileri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0" marB="0"/>
                </a:tc>
                <a:tc>
                  <a:txBody>
                    <a:bodyPr/>
                    <a:lstStyle/>
                    <a:p>
                      <a:pPr marL="58419">
                        <a:lnSpc>
                          <a:spcPct val="200000"/>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ct val="200000"/>
                        </a:lnSpc>
                      </a:pPr>
                      <a:r>
                        <a:rPr lang="tr-TR" sz="2000" spc="-15" dirty="0" smtClean="0">
                          <a:solidFill>
                            <a:srgbClr val="0000FF"/>
                          </a:solidFill>
                          <a:latin typeface="Calibri"/>
                          <a:cs typeface="Calibri"/>
                        </a:rPr>
                        <a:t>148 </a:t>
                      </a:r>
                      <a:r>
                        <a:rPr sz="2000" spc="-10" dirty="0" err="1" smtClean="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3"/>
                  </a:ext>
                </a:extLst>
              </a:tr>
              <a:tr h="400685">
                <a:tc>
                  <a:txBody>
                    <a:bodyPr/>
                    <a:lstStyle/>
                    <a:p>
                      <a:pPr marL="32384">
                        <a:lnSpc>
                          <a:spcPct val="200000"/>
                        </a:lnSpc>
                      </a:pPr>
                      <a:r>
                        <a:rPr lang="tr-TR" sz="2000" b="1" spc="-10" dirty="0" smtClean="0">
                          <a:latin typeface="Calibri"/>
                          <a:cs typeface="Calibri"/>
                        </a:rPr>
                        <a:t>5-</a:t>
                      </a:r>
                      <a:r>
                        <a:rPr lang="tr-TR" sz="2000" b="1" spc="0" dirty="0" smtClean="0">
                          <a:latin typeface="Calibri"/>
                          <a:cs typeface="Calibri"/>
                        </a:rPr>
                        <a:t>Mobilya </a:t>
                      </a:r>
                      <a:r>
                        <a:rPr sz="2000" b="1" spc="-10" dirty="0" err="1" smtClean="0">
                          <a:latin typeface="Calibri"/>
                          <a:cs typeface="Calibri"/>
                        </a:rPr>
                        <a:t>Teknolojileri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0" marB="0"/>
                </a:tc>
                <a:tc>
                  <a:txBody>
                    <a:bodyPr/>
                    <a:lstStyle/>
                    <a:p>
                      <a:pPr marL="58419">
                        <a:lnSpc>
                          <a:spcPct val="200000"/>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ct val="200000"/>
                        </a:lnSpc>
                      </a:pPr>
                      <a:r>
                        <a:rPr lang="tr-TR" sz="2000" spc="-15" dirty="0" smtClean="0">
                          <a:solidFill>
                            <a:srgbClr val="0000FF"/>
                          </a:solidFill>
                          <a:latin typeface="Calibri"/>
                          <a:cs typeface="Calibri"/>
                        </a:rPr>
                        <a:t>40</a:t>
                      </a:r>
                      <a:r>
                        <a:rPr sz="2000" spc="-15" dirty="0"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4"/>
                  </a:ext>
                </a:extLst>
              </a:tr>
              <a:tr h="40132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5"/>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 xmlns:a16="http://schemas.microsoft.com/office/drawing/2014/main" val="10006"/>
                  </a:ext>
                </a:extLst>
              </a:tr>
              <a:tr h="32766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908" y="1840461"/>
            <a:ext cx="4107937" cy="3080953"/>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6693" y="4018548"/>
            <a:ext cx="2723626" cy="260809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950" y="1833043"/>
            <a:ext cx="2790792" cy="2281757"/>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79" y="1840461"/>
            <a:ext cx="2306241" cy="4784797"/>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9845" y="1833043"/>
            <a:ext cx="3410105" cy="2557579"/>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997" y="4314082"/>
            <a:ext cx="6813696" cy="2311176"/>
          </a:xfrm>
          <a:prstGeom prst="rect">
            <a:avLst/>
          </a:prstGeom>
        </p:spPr>
      </p:pic>
    </p:spTree>
    <p:extLst>
      <p:ext uri="{BB962C8B-B14F-4D97-AF65-F5344CB8AC3E}">
        <p14:creationId xmlns:p14="http://schemas.microsoft.com/office/powerpoint/2010/main" val="314249202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val="1408288965"/>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8410</TotalTime>
  <Words>987</Words>
  <Application>Microsoft Office PowerPoint</Application>
  <PresentationFormat>Özel</PresentationFormat>
  <Paragraphs>168</Paragraphs>
  <Slides>26</Slides>
  <Notes>4</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ÖĞRENCİ İŞLERİ</cp:lastModifiedBy>
  <cp:revision>335</cp:revision>
  <dcterms:created xsi:type="dcterms:W3CDTF">2018-08-21T13:08:41Z</dcterms:created>
  <dcterms:modified xsi:type="dcterms:W3CDTF">2024-03-21T08:22:16Z</dcterms:modified>
</cp:coreProperties>
</file>